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  <c:txPr>
        <a:bodyPr/>
        <a:lstStyle/>
        <a:p>
          <a:pPr>
            <a:defRPr lang="en-US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Direct support to large projects</c:v>
                </c:pt>
                <c:pt idx="1">
                  <c:v>Synthesis of Lessons learnt &amp; Data Management Products Development</c:v>
                </c:pt>
                <c:pt idx="2">
                  <c:v>Lead the Research Methods Group Data Agenda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18254740629334"/>
          <c:y val="0.10128562292657585"/>
          <c:w val="0.33358149753752697"/>
          <c:h val="0.83896438706582999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50A4B-C820-4EBE-BFCA-2E90C6A55B18}" type="datetimeFigureOut">
              <a:rPr lang="en-US" smtClean="0"/>
              <a:t>3/22/2010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205BA-DDC0-4CEE-86D8-532D710004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DC0BF-462F-4B6E-BC54-E1F19DA0ABAF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ICRAF policy series…each policy has something to do with data. Other policies are a collection of these. Those issues unique to Research Data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B70B-BCB3-4606-A883-38F052B4DA5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3A8AC-F134-4964-BF58-A48633666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6172200" cy="762000"/>
          </a:xfrm>
        </p:spPr>
        <p:txBody>
          <a:bodyPr/>
          <a:lstStyle/>
          <a:p>
            <a:r>
              <a:rPr lang="en-US" dirty="0" smtClean="0"/>
              <a:t>Current work plan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397000"/>
          <a:ext cx="86106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Support to Large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Carbon Benefits Project</a:t>
            </a:r>
          </a:p>
          <a:p>
            <a:pPr lvl="1"/>
            <a:r>
              <a:rPr lang="en-US" dirty="0" smtClean="0"/>
              <a:t>Paul Baraka</a:t>
            </a:r>
          </a:p>
          <a:p>
            <a:r>
              <a:rPr lang="en-US" dirty="0" smtClean="0"/>
              <a:t>GRP6 data Archiving</a:t>
            </a:r>
          </a:p>
          <a:p>
            <a:pPr lvl="1"/>
            <a:r>
              <a:rPr lang="en-US" dirty="0" smtClean="0"/>
              <a:t>Liz Ndegwa</a:t>
            </a:r>
          </a:p>
          <a:p>
            <a:r>
              <a:rPr lang="en-US" dirty="0" smtClean="0"/>
              <a:t>Sub-Saharan Africa Challenge Program</a:t>
            </a:r>
          </a:p>
          <a:p>
            <a:pPr lvl="1"/>
            <a:r>
              <a:rPr lang="en-US" dirty="0" smtClean="0"/>
              <a:t>Charles Masson</a:t>
            </a:r>
          </a:p>
          <a:p>
            <a:r>
              <a:rPr lang="en-US" dirty="0" smtClean="0"/>
              <a:t>Integrated Research Management Systems</a:t>
            </a:r>
          </a:p>
          <a:p>
            <a:pPr lvl="1"/>
            <a:r>
              <a:rPr lang="en-US" dirty="0" smtClean="0"/>
              <a:t>Proposals pipeline (Lilian)</a:t>
            </a:r>
          </a:p>
          <a:p>
            <a:pPr lvl="1"/>
            <a:r>
              <a:rPr lang="en-US" dirty="0" smtClean="0"/>
              <a:t>Grants  management (Liz)</a:t>
            </a:r>
          </a:p>
          <a:p>
            <a:pPr lvl="1"/>
            <a:r>
              <a:rPr lang="en-US" dirty="0" smtClean="0"/>
              <a:t>Partnerships  (Temu)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Synthesis/Lessons/Product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Data Management  Policy</a:t>
            </a:r>
          </a:p>
          <a:p>
            <a:r>
              <a:rPr lang="en-US" dirty="0" smtClean="0"/>
              <a:t>Logbook: A Research Management Toolbox</a:t>
            </a:r>
          </a:p>
          <a:p>
            <a:r>
              <a:rPr lang="en-US" dirty="0" err="1" smtClean="0"/>
              <a:t>Quefax</a:t>
            </a:r>
            <a:r>
              <a:rPr lang="en-US" dirty="0" smtClean="0"/>
              <a:t> Data Handling Method</a:t>
            </a:r>
          </a:p>
          <a:p>
            <a:r>
              <a:rPr lang="en-US" dirty="0" smtClean="0"/>
              <a:t>Integrated Data Model for Research Management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RDM Policy: The </a:t>
            </a:r>
            <a:r>
              <a:rPr lang="en-US" sz="4000" dirty="0"/>
              <a:t>Scope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76400"/>
            <a:ext cx="47879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76600" y="26670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ICT security policy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91000" y="51816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IPR policy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00600" y="3276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Ethics policy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362200" y="4495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HR policy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295400" y="2895600"/>
            <a:ext cx="2590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1524000" cy="7302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The focus of the proposed RDM policy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248400" y="46482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Other RDM policies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4419600" y="47244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52600" y="2667000"/>
            <a:ext cx="35052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75" y="5029200"/>
            <a:ext cx="617538" cy="58102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5562600"/>
            <a:ext cx="762000" cy="976313"/>
            <a:chOff x="1440" y="3534"/>
            <a:chExt cx="480" cy="615"/>
          </a:xfrm>
        </p:grpSpPr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0" y="3671"/>
              <a:ext cx="480" cy="478"/>
            </a:xfrm>
            <a:prstGeom prst="rect">
              <a:avLst/>
            </a:prstGeom>
            <a:noFill/>
          </p:spPr>
        </p:pic>
        <p:cxnSp>
          <p:nvCxnSpPr>
            <p:cNvPr id="23559" name="AutoShape 7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1681" y="3534"/>
              <a:ext cx="4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</p:grp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819400"/>
            <a:ext cx="617538" cy="581025"/>
          </a:xfrm>
          <a:prstGeom prst="rect">
            <a:avLst/>
          </a:prstGeom>
          <a:noFill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819400"/>
            <a:ext cx="617538" cy="581025"/>
          </a:xfrm>
          <a:prstGeom prst="rect">
            <a:avLst/>
          </a:prstGeom>
          <a:noFill/>
        </p:spPr>
      </p:pic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029200"/>
            <a:ext cx="617538" cy="581025"/>
          </a:xfrm>
          <a:prstGeom prst="rect">
            <a:avLst/>
          </a:prstGeom>
          <a:noFill/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124200" y="5610225"/>
            <a:ext cx="762000" cy="976313"/>
            <a:chOff x="1968" y="3534"/>
            <a:chExt cx="480" cy="615"/>
          </a:xfrm>
        </p:grpSpPr>
        <p:pic>
          <p:nvPicPr>
            <p:cNvPr id="23572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68" y="3671"/>
              <a:ext cx="480" cy="478"/>
            </a:xfrm>
            <a:prstGeom prst="rect">
              <a:avLst/>
            </a:prstGeom>
            <a:noFill/>
          </p:spPr>
        </p:pic>
        <p:cxnSp>
          <p:nvCxnSpPr>
            <p:cNvPr id="23573" name="AutoShape 21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2209" y="3534"/>
              <a:ext cx="4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</p:grp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28600" y="22098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228600" y="43434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0" y="66294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0" y="6019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 </a:t>
            </a:r>
            <a:r>
              <a:rPr lang="en-US" b="1"/>
              <a:t>Originators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0" y="3657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Project </a:t>
            </a:r>
            <a:r>
              <a:rPr lang="en-US" b="1"/>
              <a:t>Curators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0" y="1524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Institutional</a:t>
            </a:r>
            <a:r>
              <a:rPr lang="en-US" b="1"/>
              <a:t> Archivist</a:t>
            </a:r>
          </a:p>
        </p:txBody>
      </p:sp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175" y="5029200"/>
            <a:ext cx="617538" cy="581025"/>
          </a:xfrm>
          <a:prstGeom prst="rect">
            <a:avLst/>
          </a:prstGeom>
          <a:noFill/>
        </p:spPr>
      </p:pic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114800" y="5610225"/>
            <a:ext cx="762000" cy="976313"/>
            <a:chOff x="2592" y="3534"/>
            <a:chExt cx="480" cy="615"/>
          </a:xfrm>
        </p:grpSpPr>
        <p:pic>
          <p:nvPicPr>
            <p:cNvPr id="23586" name="Picture 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2" y="3671"/>
              <a:ext cx="480" cy="478"/>
            </a:xfrm>
            <a:prstGeom prst="rect">
              <a:avLst/>
            </a:prstGeom>
            <a:noFill/>
          </p:spPr>
        </p:pic>
        <p:cxnSp>
          <p:nvCxnSpPr>
            <p:cNvPr id="23587" name="AutoShape 35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2833" y="3534"/>
              <a:ext cx="4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</p:grpSp>
      <p:sp>
        <p:nvSpPr>
          <p:cNvPr id="23588" name="Rectangle 36"/>
          <p:cNvSpPr>
            <a:spLocks noGrp="1" noChangeArrowheads="1"/>
          </p:cNvSpPr>
          <p:nvPr>
            <p:ph type="title"/>
          </p:nvPr>
        </p:nvSpPr>
        <p:spPr>
          <a:xfrm>
            <a:off x="6477000" y="228600"/>
            <a:ext cx="2667000" cy="1143000"/>
          </a:xfrm>
        </p:spPr>
        <p:txBody>
          <a:bodyPr>
            <a:normAutofit fontScale="90000"/>
          </a:bodyPr>
          <a:lstStyle/>
          <a:p>
            <a:r>
              <a:rPr lang="en-US" sz="2400"/>
              <a:t>Data Flow in the “Responsibility” Dimension</a:t>
            </a:r>
          </a:p>
        </p:txBody>
      </p:sp>
      <p:pic>
        <p:nvPicPr>
          <p:cNvPr id="23589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19400"/>
            <a:ext cx="617538" cy="581025"/>
          </a:xfrm>
          <a:prstGeom prst="rect">
            <a:avLst/>
          </a:prstGeom>
          <a:noFill/>
        </p:spPr>
      </p:pic>
      <p:pic>
        <p:nvPicPr>
          <p:cNvPr id="23590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867400"/>
            <a:ext cx="762000" cy="758825"/>
          </a:xfrm>
          <a:prstGeom prst="rect">
            <a:avLst/>
          </a:prstGeom>
          <a:noFill/>
        </p:spPr>
      </p:pic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0" y="3048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Other specialized data repositories (e.g. GIS)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 rot="16200000">
            <a:off x="4968875" y="3108325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Research Methods Group</a:t>
            </a:r>
          </a:p>
          <a:p>
            <a:endParaRPr lang="en-US" b="1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 rot="16200000">
            <a:off x="6660357" y="309324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Internal Audit</a:t>
            </a:r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6629400" y="1828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7924800" y="17526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H="1">
            <a:off x="2514600" y="914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33303 L 5.55112E-17 -4.13506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3303 L 3.33333E-6 -4.13506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303 L 0 -4.13506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347 L 0.15868 -0.335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6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72895E-6 L 0.14132 -0.3420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7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72895E-6 L 0.16632 -0.3531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17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2895E-6 L 0.14132 -0.3420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71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2766E-6 L 0.15 -0.6440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32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2766E-6 L 0.15833 -0.6551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2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3303 L 0.125 -0.6616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5" grpId="1" animBg="1"/>
      <p:bldP spid="23578" grpId="0" animBg="1"/>
      <p:bldP spid="23579" grpId="0" animBg="1"/>
      <p:bldP spid="23580" grpId="0" animBg="1"/>
      <p:bldP spid="23581" grpId="0"/>
      <p:bldP spid="23582" grpId="0"/>
      <p:bldP spid="23583" grpId="0"/>
      <p:bldP spid="23594" grpId="0" animBg="1"/>
      <p:bldP spid="23595" grpId="0"/>
      <p:bldP spid="23596" grpId="0"/>
      <p:bldP spid="23597" grpId="0" animBg="1"/>
      <p:bldP spid="23598" grpId="0" animBg="1"/>
      <p:bldP spid="235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144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Current work plan</vt:lpstr>
      <vt:lpstr>Direct Support to Large Projects</vt:lpstr>
      <vt:lpstr>Synthesis/Lessons/Product Development</vt:lpstr>
      <vt:lpstr>RDM Policy: The Scope</vt:lpstr>
      <vt:lpstr>Data Flow in the “Responsibility” Dimension</vt:lpstr>
    </vt:vector>
  </TitlesOfParts>
  <Company>ICRAF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</dc:title>
  <dc:creator>pmuraya</dc:creator>
  <cp:lastModifiedBy>Peter Muraya</cp:lastModifiedBy>
  <cp:revision>26</cp:revision>
  <dcterms:created xsi:type="dcterms:W3CDTF">2010-03-22T07:06:35Z</dcterms:created>
  <dcterms:modified xsi:type="dcterms:W3CDTF">2010-03-22T12:45:18Z</dcterms:modified>
</cp:coreProperties>
</file>