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3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16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layout/>
      <c:txPr>
        <a:bodyPr/>
        <a:lstStyle/>
        <a:p>
          <a:pPr>
            <a:defRPr lang="en-US"/>
          </a:pPr>
          <a:endParaRPr lang="en-US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Months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Direct support to large projects</c:v>
                </c:pt>
                <c:pt idx="1">
                  <c:v>Synthesis of Lessons learnt &amp; Data Management Products Development</c:v>
                </c:pt>
                <c:pt idx="2">
                  <c:v>Lead the Research Methods Group Data Agenda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5518254740629334"/>
          <c:y val="0.10128562292657585"/>
          <c:w val="0.33358149753752697"/>
          <c:h val="0.83896438706582999"/>
        </c:manualLayout>
      </c:layout>
      <c:txPr>
        <a:bodyPr/>
        <a:lstStyle/>
        <a:p>
          <a:pPr>
            <a:defRPr lang="en-US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50A4B-C820-4EBE-BFCA-2E90C6A55B18}" type="datetimeFigureOut">
              <a:rPr lang="en-US" smtClean="0"/>
              <a:t>3/22/2010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205BA-DDC0-4CEE-86D8-532D710004D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1DC0BF-462F-4B6E-BC54-E1F19DA0ABAF}" type="slidenum">
              <a:rPr lang="en-US"/>
              <a:pPr/>
              <a:t>4</a:t>
            </a:fld>
            <a:endParaRPr lang="en-US"/>
          </a:p>
        </p:txBody>
      </p:sp>
      <p:sp>
        <p:nvSpPr>
          <p:cNvPr id="9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ICRAF policy series…each policy has something to do with data. Other policies are a collection of these. Those issues unique to Research Data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DB70B-BCB3-4606-A883-38F052B4DA5A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3A8AC-F134-4964-BF58-A48633666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DB70B-BCB3-4606-A883-38F052B4DA5A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3A8AC-F134-4964-BF58-A48633666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DB70B-BCB3-4606-A883-38F052B4DA5A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3A8AC-F134-4964-BF58-A48633666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DB70B-BCB3-4606-A883-38F052B4DA5A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3A8AC-F134-4964-BF58-A48633666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DB70B-BCB3-4606-A883-38F052B4DA5A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3A8AC-F134-4964-BF58-A48633666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DB70B-BCB3-4606-A883-38F052B4DA5A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3A8AC-F134-4964-BF58-A48633666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DB70B-BCB3-4606-A883-38F052B4DA5A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3A8AC-F134-4964-BF58-A48633666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DB70B-BCB3-4606-A883-38F052B4DA5A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3A8AC-F134-4964-BF58-A48633666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DB70B-BCB3-4606-A883-38F052B4DA5A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3A8AC-F134-4964-BF58-A48633666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DB70B-BCB3-4606-A883-38F052B4DA5A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3A8AC-F134-4964-BF58-A48633666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DB70B-BCB3-4606-A883-38F052B4DA5A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3A8AC-F134-4964-BF58-A48633666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DB70B-BCB3-4606-A883-38F052B4DA5A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3A8AC-F134-4964-BF58-A48633666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457200"/>
            <a:ext cx="6172200" cy="762000"/>
          </a:xfrm>
        </p:spPr>
        <p:txBody>
          <a:bodyPr/>
          <a:lstStyle/>
          <a:p>
            <a:r>
              <a:rPr lang="en-US" dirty="0" smtClean="0"/>
              <a:t>Current work plan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304800" y="1397000"/>
          <a:ext cx="8610600" cy="500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Support to Large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Carbon Benefits Project</a:t>
            </a:r>
          </a:p>
          <a:p>
            <a:pPr lvl="1"/>
            <a:r>
              <a:rPr lang="en-US" dirty="0" smtClean="0"/>
              <a:t>Paul Baraka</a:t>
            </a:r>
          </a:p>
          <a:p>
            <a:r>
              <a:rPr lang="en-US" dirty="0" smtClean="0"/>
              <a:t>GRP6 data Archiving</a:t>
            </a:r>
          </a:p>
          <a:p>
            <a:pPr lvl="1"/>
            <a:r>
              <a:rPr lang="en-US" dirty="0" smtClean="0"/>
              <a:t>Liz Ndegwa</a:t>
            </a:r>
          </a:p>
          <a:p>
            <a:r>
              <a:rPr lang="en-US" dirty="0" smtClean="0"/>
              <a:t>Sub-Saharan Africa Challenge Program</a:t>
            </a:r>
          </a:p>
          <a:p>
            <a:pPr lvl="1"/>
            <a:r>
              <a:rPr lang="en-US" dirty="0" smtClean="0"/>
              <a:t>Charles Masson</a:t>
            </a:r>
          </a:p>
          <a:p>
            <a:r>
              <a:rPr lang="en-US" dirty="0" smtClean="0"/>
              <a:t>Integrated Research Management Systems</a:t>
            </a:r>
          </a:p>
          <a:p>
            <a:pPr lvl="1"/>
            <a:r>
              <a:rPr lang="en-US" dirty="0" smtClean="0"/>
              <a:t>Proposals pipeline (Lilian)</a:t>
            </a:r>
          </a:p>
          <a:p>
            <a:pPr lvl="1"/>
            <a:r>
              <a:rPr lang="en-US" dirty="0" smtClean="0"/>
              <a:t>Grants  management (Liz)</a:t>
            </a:r>
          </a:p>
          <a:p>
            <a:pPr lvl="1"/>
            <a:r>
              <a:rPr lang="en-US" dirty="0" smtClean="0"/>
              <a:t>Partnerships  (Temu)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Synthesis/Lessons/Product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Data Management  Policy</a:t>
            </a:r>
          </a:p>
          <a:p>
            <a:r>
              <a:rPr lang="en-US" dirty="0" smtClean="0"/>
              <a:t>Logbook: A Research Management Toolbox</a:t>
            </a:r>
          </a:p>
          <a:p>
            <a:r>
              <a:rPr lang="en-US" dirty="0" err="1" smtClean="0"/>
              <a:t>Quefax</a:t>
            </a:r>
            <a:r>
              <a:rPr lang="en-US" dirty="0" smtClean="0"/>
              <a:t> Data Handling Method</a:t>
            </a:r>
          </a:p>
          <a:p>
            <a:r>
              <a:rPr lang="en-US" dirty="0" smtClean="0"/>
              <a:t>Integrated Data Model for Research Management Systems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RDM Policy: The </a:t>
            </a:r>
            <a:r>
              <a:rPr lang="en-US" sz="4000" dirty="0"/>
              <a:t>Scope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676400"/>
            <a:ext cx="47879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276600" y="2667000"/>
            <a:ext cx="1371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ICT security policy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191000" y="5181600"/>
            <a:ext cx="914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IPR policy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800600" y="3276600"/>
            <a:ext cx="1219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Ethics policy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362200" y="4495800"/>
            <a:ext cx="1066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HR policy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1295400" y="2895600"/>
            <a:ext cx="2590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28600" y="2286000"/>
            <a:ext cx="1524000" cy="73025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The focus of the proposed RDM policy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6248400" y="4648200"/>
            <a:ext cx="2057400" cy="304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Other RDM policies</a:t>
            </a: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H="1" flipV="1">
            <a:off x="4419600" y="4724400"/>
            <a:ext cx="1905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752600" y="2667000"/>
            <a:ext cx="3505200" cy="838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5375" y="5029200"/>
            <a:ext cx="617538" cy="581025"/>
          </a:xfrm>
          <a:prstGeom prst="rect">
            <a:avLst/>
          </a:prstGeom>
          <a:noFill/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86000" y="5562600"/>
            <a:ext cx="762000" cy="976313"/>
            <a:chOff x="1440" y="3534"/>
            <a:chExt cx="480" cy="615"/>
          </a:xfrm>
        </p:grpSpPr>
        <p:pic>
          <p:nvPicPr>
            <p:cNvPr id="23558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40" y="3671"/>
              <a:ext cx="480" cy="478"/>
            </a:xfrm>
            <a:prstGeom prst="rect">
              <a:avLst/>
            </a:prstGeom>
            <a:noFill/>
          </p:spPr>
        </p:pic>
        <p:cxnSp>
          <p:nvCxnSpPr>
            <p:cNvPr id="23559" name="AutoShape 7"/>
            <p:cNvCxnSpPr>
              <a:cxnSpLocks noChangeShapeType="1"/>
              <a:stCxn id="0" idx="2"/>
              <a:endCxn id="0" idx="0"/>
            </p:cNvCxnSpPr>
            <p:nvPr/>
          </p:nvCxnSpPr>
          <p:spPr bwMode="auto">
            <a:xfrm flipH="1">
              <a:off x="1681" y="3534"/>
              <a:ext cx="4" cy="1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</p:cxnSp>
      </p:grpSp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2819400"/>
            <a:ext cx="617538" cy="581025"/>
          </a:xfrm>
          <a:prstGeom prst="rect">
            <a:avLst/>
          </a:prstGeom>
          <a:noFill/>
        </p:spPr>
      </p:pic>
      <p:pic>
        <p:nvPicPr>
          <p:cNvPr id="23561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2819400"/>
            <a:ext cx="617538" cy="581025"/>
          </a:xfrm>
          <a:prstGeom prst="rect">
            <a:avLst/>
          </a:prstGeom>
          <a:noFill/>
        </p:spPr>
      </p:pic>
      <p:pic>
        <p:nvPicPr>
          <p:cNvPr id="23570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575" y="5029200"/>
            <a:ext cx="617538" cy="581025"/>
          </a:xfrm>
          <a:prstGeom prst="rect">
            <a:avLst/>
          </a:prstGeom>
          <a:noFill/>
        </p:spPr>
      </p:pic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124200" y="5610225"/>
            <a:ext cx="762000" cy="976313"/>
            <a:chOff x="1968" y="3534"/>
            <a:chExt cx="480" cy="615"/>
          </a:xfrm>
        </p:grpSpPr>
        <p:pic>
          <p:nvPicPr>
            <p:cNvPr id="23572" name="Picture 2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68" y="3671"/>
              <a:ext cx="480" cy="478"/>
            </a:xfrm>
            <a:prstGeom prst="rect">
              <a:avLst/>
            </a:prstGeom>
            <a:noFill/>
          </p:spPr>
        </p:pic>
        <p:cxnSp>
          <p:nvCxnSpPr>
            <p:cNvPr id="23573" name="AutoShape 21"/>
            <p:cNvCxnSpPr>
              <a:cxnSpLocks noChangeShapeType="1"/>
              <a:stCxn id="0" idx="2"/>
              <a:endCxn id="0" idx="0"/>
            </p:cNvCxnSpPr>
            <p:nvPr/>
          </p:nvCxnSpPr>
          <p:spPr bwMode="auto">
            <a:xfrm flipH="1">
              <a:off x="2209" y="3534"/>
              <a:ext cx="4" cy="1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</p:cxnSp>
      </p:grpSp>
      <p:sp>
        <p:nvSpPr>
          <p:cNvPr id="23578" name="Line 26"/>
          <p:cNvSpPr>
            <a:spLocks noChangeShapeType="1"/>
          </p:cNvSpPr>
          <p:nvPr/>
        </p:nvSpPr>
        <p:spPr bwMode="auto">
          <a:xfrm>
            <a:off x="228600" y="2209800"/>
            <a:ext cx="891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3579" name="Line 27"/>
          <p:cNvSpPr>
            <a:spLocks noChangeShapeType="1"/>
          </p:cNvSpPr>
          <p:nvPr/>
        </p:nvSpPr>
        <p:spPr bwMode="auto">
          <a:xfrm>
            <a:off x="228600" y="4343400"/>
            <a:ext cx="891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3580" name="Line 28"/>
          <p:cNvSpPr>
            <a:spLocks noChangeShapeType="1"/>
          </p:cNvSpPr>
          <p:nvPr/>
        </p:nvSpPr>
        <p:spPr bwMode="auto">
          <a:xfrm>
            <a:off x="0" y="6629400"/>
            <a:ext cx="891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0" y="6019800"/>
            <a:ext cx="152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Data </a:t>
            </a:r>
            <a:r>
              <a:rPr lang="en-US" b="1"/>
              <a:t>Originators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0" y="36576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Project </a:t>
            </a:r>
            <a:r>
              <a:rPr lang="en-US" b="1"/>
              <a:t>Curators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0" y="15240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Institutional</a:t>
            </a:r>
            <a:r>
              <a:rPr lang="en-US" b="1"/>
              <a:t> Archivist</a:t>
            </a:r>
          </a:p>
        </p:txBody>
      </p:sp>
      <p:pic>
        <p:nvPicPr>
          <p:cNvPr id="23584" name="Picture 3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4175" y="5029200"/>
            <a:ext cx="617538" cy="581025"/>
          </a:xfrm>
          <a:prstGeom prst="rect">
            <a:avLst/>
          </a:prstGeom>
          <a:noFill/>
        </p:spPr>
      </p:pic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4114800" y="5610225"/>
            <a:ext cx="762000" cy="976313"/>
            <a:chOff x="2592" y="3534"/>
            <a:chExt cx="480" cy="615"/>
          </a:xfrm>
        </p:grpSpPr>
        <p:pic>
          <p:nvPicPr>
            <p:cNvPr id="23586" name="Picture 3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592" y="3671"/>
              <a:ext cx="480" cy="478"/>
            </a:xfrm>
            <a:prstGeom prst="rect">
              <a:avLst/>
            </a:prstGeom>
            <a:noFill/>
          </p:spPr>
        </p:pic>
        <p:cxnSp>
          <p:nvCxnSpPr>
            <p:cNvPr id="23587" name="AutoShape 35"/>
            <p:cNvCxnSpPr>
              <a:cxnSpLocks noChangeShapeType="1"/>
              <a:stCxn id="0" idx="2"/>
              <a:endCxn id="0" idx="0"/>
            </p:cNvCxnSpPr>
            <p:nvPr/>
          </p:nvCxnSpPr>
          <p:spPr bwMode="auto">
            <a:xfrm flipH="1">
              <a:off x="2833" y="3534"/>
              <a:ext cx="4" cy="1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</p:cxnSp>
      </p:grpSp>
      <p:sp>
        <p:nvSpPr>
          <p:cNvPr id="23588" name="Rectangle 36"/>
          <p:cNvSpPr>
            <a:spLocks noGrp="1" noChangeArrowheads="1"/>
          </p:cNvSpPr>
          <p:nvPr>
            <p:ph type="title"/>
          </p:nvPr>
        </p:nvSpPr>
        <p:spPr>
          <a:xfrm>
            <a:off x="6477000" y="228600"/>
            <a:ext cx="2667000" cy="1143000"/>
          </a:xfrm>
        </p:spPr>
        <p:txBody>
          <a:bodyPr>
            <a:normAutofit fontScale="90000"/>
          </a:bodyPr>
          <a:lstStyle/>
          <a:p>
            <a:r>
              <a:rPr lang="en-US" sz="2400"/>
              <a:t>Data Flow in the “Responsibility” Dimension</a:t>
            </a:r>
          </a:p>
        </p:txBody>
      </p:sp>
      <p:pic>
        <p:nvPicPr>
          <p:cNvPr id="23589" name="Picture 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819400"/>
            <a:ext cx="617538" cy="581025"/>
          </a:xfrm>
          <a:prstGeom prst="rect">
            <a:avLst/>
          </a:prstGeom>
          <a:noFill/>
        </p:spPr>
      </p:pic>
      <p:pic>
        <p:nvPicPr>
          <p:cNvPr id="23590" name="Picture 3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5867400"/>
            <a:ext cx="762000" cy="758825"/>
          </a:xfrm>
          <a:prstGeom prst="rect">
            <a:avLst/>
          </a:prstGeom>
          <a:noFill/>
        </p:spPr>
      </p:pic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0" y="304800"/>
            <a:ext cx="2514600" cy="1143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000"/>
              <a:t>Other specialized data repositories (e.g. GIS)</a:t>
            </a:r>
          </a:p>
        </p:txBody>
      </p:sp>
      <p:sp>
        <p:nvSpPr>
          <p:cNvPr id="23595" name="Text Box 43"/>
          <p:cNvSpPr txBox="1">
            <a:spLocks noChangeArrowheads="1"/>
          </p:cNvSpPr>
          <p:nvPr/>
        </p:nvSpPr>
        <p:spPr bwMode="auto">
          <a:xfrm rot="16200000">
            <a:off x="4968875" y="3108325"/>
            <a:ext cx="320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Research Methods Group</a:t>
            </a:r>
          </a:p>
          <a:p>
            <a:endParaRPr lang="en-US" b="1"/>
          </a:p>
        </p:txBody>
      </p:sp>
      <p:sp>
        <p:nvSpPr>
          <p:cNvPr id="23596" name="Text Box 44"/>
          <p:cNvSpPr txBox="1">
            <a:spLocks noChangeArrowheads="1"/>
          </p:cNvSpPr>
          <p:nvPr/>
        </p:nvSpPr>
        <p:spPr bwMode="auto">
          <a:xfrm rot="16200000">
            <a:off x="6660357" y="3093243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Internal Audit</a:t>
            </a:r>
          </a:p>
        </p:txBody>
      </p:sp>
      <p:sp>
        <p:nvSpPr>
          <p:cNvPr id="23597" name="Line 45"/>
          <p:cNvSpPr>
            <a:spLocks noChangeShapeType="1"/>
          </p:cNvSpPr>
          <p:nvPr/>
        </p:nvSpPr>
        <p:spPr bwMode="auto">
          <a:xfrm>
            <a:off x="6629400" y="18288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3598" name="Line 46"/>
          <p:cNvSpPr>
            <a:spLocks noChangeShapeType="1"/>
          </p:cNvSpPr>
          <p:nvPr/>
        </p:nvSpPr>
        <p:spPr bwMode="auto">
          <a:xfrm>
            <a:off x="7924800" y="17526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3599" name="Line 47"/>
          <p:cNvSpPr>
            <a:spLocks noChangeShapeType="1"/>
          </p:cNvSpPr>
          <p:nvPr/>
        </p:nvSpPr>
        <p:spPr bwMode="auto">
          <a:xfrm flipH="1">
            <a:off x="2514600" y="914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3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3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235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3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0.33303 L 5.55112E-17 -4.13506E-6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235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3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33303 L 3.33333E-6 -4.13506E-6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33303 L 0 -4.13506E-6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8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68 0.00347 L 0.15868 -0.3351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-169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72895E-6 L 0.14132 -0.34204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-171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72895E-6 L 0.16632 -0.35314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-177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72895E-6 L 0.14132 -0.34204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235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-171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12766E-6 L 0.15 -0.64408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-322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12766E-6 L 0.15833 -0.65518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-328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33303 L 0.125 -0.66166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-1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3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3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3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3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3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3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  <p:bldP spid="23555" grpId="1" animBg="1"/>
      <p:bldP spid="23578" grpId="0" animBg="1"/>
      <p:bldP spid="23579" grpId="0" animBg="1"/>
      <p:bldP spid="23580" grpId="0" animBg="1"/>
      <p:bldP spid="23581" grpId="0"/>
      <p:bldP spid="23582" grpId="0"/>
      <p:bldP spid="23583" grpId="0"/>
      <p:bldP spid="23594" grpId="0" animBg="1"/>
      <p:bldP spid="23595" grpId="0"/>
      <p:bldP spid="23596" grpId="0"/>
      <p:bldP spid="23597" grpId="0" animBg="1"/>
      <p:bldP spid="23598" grpId="0" animBg="1"/>
      <p:bldP spid="2359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144</Words>
  <Application>Microsoft Office PowerPoint</Application>
  <PresentationFormat>On-screen Show (4:3)</PresentationFormat>
  <Paragraphs>34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Current work plan</vt:lpstr>
      <vt:lpstr>Direct Support to Large Projects</vt:lpstr>
      <vt:lpstr>Synthesis/Lessons/Product Development</vt:lpstr>
      <vt:lpstr>RDM Policy: The Scope</vt:lpstr>
      <vt:lpstr>Data Flow in the “Responsibility” Dimension</vt:lpstr>
    </vt:vector>
  </TitlesOfParts>
  <Company>ICRAF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plan</dc:title>
  <dc:creator>pmuraya</dc:creator>
  <cp:lastModifiedBy>Peter Muraya</cp:lastModifiedBy>
  <cp:revision>26</cp:revision>
  <dcterms:created xsi:type="dcterms:W3CDTF">2010-03-22T07:06:35Z</dcterms:created>
  <dcterms:modified xsi:type="dcterms:W3CDTF">2010-03-22T12:45:18Z</dcterms:modified>
</cp:coreProperties>
</file>